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8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8DDEE-F495-66B6-C6EC-973081136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26F863-97BE-A12A-BFA1-57D85B90D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C846A-B51C-1B93-24F4-E3EC2FCA8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B8825-D096-33A8-99AB-CC67A90F3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F6B00-71F3-0F23-2CF7-18C25025A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997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C68B1-51D9-2444-A78C-D616CC16A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2909C6-3EE4-1932-FED5-574A8C0FFD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2C4D1-BD9F-BA85-F169-F49A9152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FF6CD-76BE-9512-FFFC-C46797BBC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DC3D6-8692-4055-4A42-450186FF9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806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D84ED3-D690-0602-8205-3A393B225A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AF2474-3FDB-311D-BA81-5BDA849426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B8D40-01E2-02C7-EBD2-0776A2075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58B24-4BEE-8DCD-F527-F33D1D537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8CA50-2DE1-25E0-4B0D-E67154C93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463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6569-7244-D3AC-933A-FE7EB4F8F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F85E7-DBCD-3BF4-9D79-9CC5D1407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04D8B-D875-4C2A-1633-F297884A5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1AECD-5A1D-869D-8C76-08A39DA86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A3597-53F8-DF15-4057-CB7CA9436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2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13B43-88E9-43A9-1D79-10D381ACE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5549F-9F2C-8786-8C37-D0ADC3F1E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2BAFA-B5C1-88E0-2414-007663368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1C7E33-5F1A-44F3-F124-BA77A4E9D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1648A-146E-71A7-6BE4-6976CDD0A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259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C8216-CD59-E9D1-37A8-C6BF0F369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05D9E-2C91-3C15-813D-055BCDA1B1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9F170D-E77E-883D-714A-D0FD529B2B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E44D9-0C4E-D256-5C1B-E9B567178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5B459-924A-1751-2E14-576D19874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05786-8EA3-69A4-F601-E5D7EB327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36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62734-2857-2934-80A1-87DB7B90C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722954-F065-6706-C822-BFA834989A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C0B922-CF4E-5B6B-7958-D6D6989A0E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878E93-11D2-790F-9571-02B3B5587A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EAEE76-73A8-73E7-71AA-781E5E8AD2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89FB1A-44CB-8A72-8290-4AE14FD21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AC5E90-8478-F77E-1758-EE6F37989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D21916-6199-B0D1-A7B4-4285E459B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360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2C843-FF07-582A-2A53-BA0E98CE7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B1F4AE-C137-CD8C-0F44-A481B63B4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497D05-6B58-8970-8E3D-63D6E18F4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DFE076-B115-9E46-DD43-FF8E26BD8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53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F2D0AA-310A-5B9C-504B-844860C59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1ECDD5-84D2-1303-F30D-E4E4CCA7E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4E73FB-F35B-5C61-590F-D74163821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97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D9860-F128-049A-2485-031272BFB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9F3A2-93A8-7F38-B725-C5878C46D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0ABAB-4CA3-5769-D722-53B16C613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CB28-EFDD-4532-B0ED-9C81A6960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7EBDA0-3822-4C2A-5623-5B5A9891A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BF4E88-BF88-76D5-1E93-525E250D5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30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9C972-198D-3DD6-CED6-EA4175AFC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62508F-A0FA-DB11-EFDE-3B17327E5D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EE91C0-DB85-328A-A85C-0B21E93D7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316A8-6E81-0910-F8A4-58343F527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8AC66A-4434-97BF-C29D-E911F9CD2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D3930-C0E7-1B07-5ABC-B75E678F1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301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CCDB5C-8156-ED2B-20B9-8BDD20B1D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EA94F8-D4A0-BC75-505F-5BF6FBD017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67661-1550-4D78-4D2D-3A2146D397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CB544-AD0A-42BE-A6C0-9E5D823D1449}" type="datetimeFigureOut">
              <a:rPr lang="en-US" smtClean="0"/>
              <a:t>7/1/2022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75A2D-7856-30B1-DEB9-3A5572F0D6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99F61-DB85-29F5-F918-BEBA54F57D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D526F-DE65-42A3-BB18-A169FD37B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632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4133/2021/9854040" TargetMode="External"/><Relationship Id="rId7" Type="http://schemas.openxmlformats.org/officeDocument/2006/relationships/hyperlink" Target="https://orcid.org/0000-0002-3969-7285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rcid.org/0000-0003-2375-8685" TargetMode="External"/><Relationship Id="rId5" Type="http://schemas.openxmlformats.org/officeDocument/2006/relationships/hyperlink" Target="https://orcid.org/0000-0002-4922-1870" TargetMode="External"/><Relationship Id="rId4" Type="http://schemas.openxmlformats.org/officeDocument/2006/relationships/hyperlink" Target="https://spj.sciencemag.org/journals/adi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pj.sciencemag.org/journals/adi/" TargetMode="External"/><Relationship Id="rId7" Type="http://schemas.openxmlformats.org/officeDocument/2006/relationships/image" Target="../media/image2.png"/><Relationship Id="rId2" Type="http://schemas.openxmlformats.org/officeDocument/2006/relationships/hyperlink" Target="https://doi.org/10.34133/2021/9854040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rcid.org/0000-0002-3969-7285" TargetMode="External"/><Relationship Id="rId5" Type="http://schemas.openxmlformats.org/officeDocument/2006/relationships/hyperlink" Target="https://orcid.org/0000-0003-2375-8685" TargetMode="External"/><Relationship Id="rId4" Type="http://schemas.openxmlformats.org/officeDocument/2006/relationships/hyperlink" Target="https://orcid.org/0000-0002-4922-187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pj.sciencemag.org/journals/adi/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doi.org/10.34133/2021/9854040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rcid.org/0000-0002-3969-7285" TargetMode="External"/><Relationship Id="rId5" Type="http://schemas.openxmlformats.org/officeDocument/2006/relationships/hyperlink" Target="https://orcid.org/0000-0003-2375-8685" TargetMode="External"/><Relationship Id="rId4" Type="http://schemas.openxmlformats.org/officeDocument/2006/relationships/hyperlink" Target="https://orcid.org/0000-0002-4922-187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pj.sciencemag.org/journals/adi/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doi.org/10.34133/2021/9854040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rcid.org/0000-0002-3969-7285" TargetMode="External"/><Relationship Id="rId5" Type="http://schemas.openxmlformats.org/officeDocument/2006/relationships/hyperlink" Target="https://orcid.org/0000-0003-2375-8685" TargetMode="External"/><Relationship Id="rId4" Type="http://schemas.openxmlformats.org/officeDocument/2006/relationships/hyperlink" Target="https://orcid.org/0000-0002-4922-187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pj.sciencemag.org/journals/adi/" TargetMode="External"/><Relationship Id="rId7" Type="http://schemas.openxmlformats.org/officeDocument/2006/relationships/image" Target="../media/image5.png"/><Relationship Id="rId2" Type="http://schemas.openxmlformats.org/officeDocument/2006/relationships/hyperlink" Target="https://doi.org/10.34133/2021/9854040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rcid.org/0000-0002-3969-7285" TargetMode="External"/><Relationship Id="rId5" Type="http://schemas.openxmlformats.org/officeDocument/2006/relationships/hyperlink" Target="https://orcid.org/0000-0003-2375-8685" TargetMode="External"/><Relationship Id="rId4" Type="http://schemas.openxmlformats.org/officeDocument/2006/relationships/hyperlink" Target="https://orcid.org/0000-0002-4922-187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pj.sciencemag.org/journals/adi/" TargetMode="External"/><Relationship Id="rId7" Type="http://schemas.openxmlformats.org/officeDocument/2006/relationships/image" Target="../media/image6.png"/><Relationship Id="rId2" Type="http://schemas.openxmlformats.org/officeDocument/2006/relationships/hyperlink" Target="https://doi.org/10.34133/2021/9854040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rcid.org/0000-0002-3969-7285" TargetMode="External"/><Relationship Id="rId5" Type="http://schemas.openxmlformats.org/officeDocument/2006/relationships/hyperlink" Target="https://orcid.org/0000-0003-2375-8685" TargetMode="External"/><Relationship Id="rId4" Type="http://schemas.openxmlformats.org/officeDocument/2006/relationships/hyperlink" Target="https://orcid.org/0000-0002-4922-187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E0A0D23A-86B4-A61C-D71B-F21BAA871C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884" y="1686175"/>
            <a:ext cx="9865393" cy="49326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3FB7D22-AC51-548A-29BE-E12F64F43A65}"/>
              </a:ext>
            </a:extLst>
          </p:cNvPr>
          <p:cNvSpPr txBox="1"/>
          <p:nvPr/>
        </p:nvSpPr>
        <p:spPr>
          <a:xfrm>
            <a:off x="232610" y="7858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sng" dirty="0">
                <a:solidFill>
                  <a:srgbClr val="000000"/>
                </a:solidFill>
                <a:effectLst/>
                <a:latin typeface="STIXGeneral-Bold"/>
              </a:rPr>
              <a:t>Title: </a:t>
            </a:r>
            <a:r>
              <a:rPr lang="en-US" b="1" i="0" dirty="0">
                <a:solidFill>
                  <a:srgbClr val="000000"/>
                </a:solidFill>
                <a:effectLst/>
                <a:latin typeface="STIXGeneral-Bold"/>
              </a:rPr>
              <a:t>Video Capsule Endoscopy and Ingestible Electronics: Emerging Trends in Sensors, Circuits, Materials, Telemetry, Optics, and Rapid Reading Software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39557-C242-6B50-79C0-16842FC7AE77}"/>
              </a:ext>
            </a:extLst>
          </p:cNvPr>
          <p:cNvSpPr txBox="1"/>
          <p:nvPr/>
        </p:nvSpPr>
        <p:spPr>
          <a:xfrm>
            <a:off x="7395410" y="6325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37588A"/>
                </a:solidFill>
                <a:effectLst/>
                <a:latin typeface="Roboto" panose="02000000000000000000" pitchFamily="2" charset="0"/>
                <a:hlinkClick r:id="rId3"/>
              </a:rPr>
              <a:t>https://doi.org/10.34133/2021/9854040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348D4A-2FD8-38E4-1509-5C97F20650EB}"/>
              </a:ext>
            </a:extLst>
          </p:cNvPr>
          <p:cNvSpPr txBox="1"/>
          <p:nvPr/>
        </p:nvSpPr>
        <p:spPr>
          <a:xfrm>
            <a:off x="7587915" y="78582"/>
            <a:ext cx="41388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  <a:hlinkClick r:id="rId4"/>
              </a:rPr>
              <a:t>Advanced Devices &amp; Instrumentation</a:t>
            </a:r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fr-FR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Volume 2021 |Article ID 9854040 </a:t>
            </a:r>
            <a:endParaRPr lang="en-US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136CB983-2284-30BE-40A9-F19665C643D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93030" y="1012474"/>
            <a:ext cx="693821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Dylan Miley, Leonardo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Bertoncello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 Machado, Calvin Condo, Albert E. Jergens, Kyoung-Jin Yoon, and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Santosh Pandey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AutoShape 2" descr=" ">
            <a:hlinkClick r:id="rId5"/>
            <a:extLst>
              <a:ext uri="{FF2B5EF4-FFF2-40B4-BE49-F238E27FC236}">
                <a16:creationId xmlns:a16="http://schemas.microsoft.com/office/drawing/2014/main" id="{2E42D72B-1DFC-74FA-4EDF-54CF367755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7022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3" descr=" ">
            <a:hlinkClick r:id="rId6"/>
            <a:extLst>
              <a:ext uri="{FF2B5EF4-FFF2-40B4-BE49-F238E27FC236}">
                <a16:creationId xmlns:a16="http://schemas.microsoft.com/office/drawing/2014/main" id="{FC73A171-159A-6A26-476F-DC90D29A61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5138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4" descr=" ">
            <a:hlinkClick r:id="rId7"/>
            <a:extLst>
              <a:ext uri="{FF2B5EF4-FFF2-40B4-BE49-F238E27FC236}">
                <a16:creationId xmlns:a16="http://schemas.microsoft.com/office/drawing/2014/main" id="{2A685279-A2C3-0BCB-3EEF-45C50020B5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6417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560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3FB7D22-AC51-548A-29BE-E12F64F43A65}"/>
              </a:ext>
            </a:extLst>
          </p:cNvPr>
          <p:cNvSpPr txBox="1"/>
          <p:nvPr/>
        </p:nvSpPr>
        <p:spPr>
          <a:xfrm>
            <a:off x="232610" y="7858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sng" dirty="0">
                <a:solidFill>
                  <a:srgbClr val="000000"/>
                </a:solidFill>
                <a:effectLst/>
                <a:latin typeface="STIXGeneral-Bold"/>
              </a:rPr>
              <a:t>Title: </a:t>
            </a:r>
            <a:r>
              <a:rPr lang="en-US" b="1" i="0" dirty="0">
                <a:solidFill>
                  <a:srgbClr val="000000"/>
                </a:solidFill>
                <a:effectLst/>
                <a:latin typeface="STIXGeneral-Bold"/>
              </a:rPr>
              <a:t>Video Capsule Endoscopy and Ingestible Electronics: Emerging Trends in Sensors, Circuits, Materials, Telemetry, Optics, and Rapid Reading Software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39557-C242-6B50-79C0-16842FC7AE77}"/>
              </a:ext>
            </a:extLst>
          </p:cNvPr>
          <p:cNvSpPr txBox="1"/>
          <p:nvPr/>
        </p:nvSpPr>
        <p:spPr>
          <a:xfrm>
            <a:off x="7395410" y="6325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37588A"/>
                </a:solidFill>
                <a:effectLst/>
                <a:latin typeface="Roboto" panose="02000000000000000000" pitchFamily="2" charset="0"/>
                <a:hlinkClick r:id="rId2"/>
              </a:rPr>
              <a:t>https://doi.org/10.34133/2021/9854040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348D4A-2FD8-38E4-1509-5C97F20650EB}"/>
              </a:ext>
            </a:extLst>
          </p:cNvPr>
          <p:cNvSpPr txBox="1"/>
          <p:nvPr/>
        </p:nvSpPr>
        <p:spPr>
          <a:xfrm>
            <a:off x="7587915" y="78582"/>
            <a:ext cx="41388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  <a:hlinkClick r:id="rId3"/>
              </a:rPr>
              <a:t>Advanced Devices &amp; Instrumentation</a:t>
            </a:r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fr-FR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Volume 2021 |Article ID 9854040 </a:t>
            </a:r>
            <a:endParaRPr lang="en-US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136CB983-2284-30BE-40A9-F19665C643D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93030" y="1012474"/>
            <a:ext cx="693821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Dylan Miley, Leonardo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Bertoncello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 Machado, Calvin Condo, Albert E. Jergens, Kyoung-Jin Yoon, and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Santosh Pandey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AutoShape 2" descr=" ">
            <a:hlinkClick r:id="rId4"/>
            <a:extLst>
              <a:ext uri="{FF2B5EF4-FFF2-40B4-BE49-F238E27FC236}">
                <a16:creationId xmlns:a16="http://schemas.microsoft.com/office/drawing/2014/main" id="{2E42D72B-1DFC-74FA-4EDF-54CF367755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7022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3" descr=" ">
            <a:hlinkClick r:id="rId5"/>
            <a:extLst>
              <a:ext uri="{FF2B5EF4-FFF2-40B4-BE49-F238E27FC236}">
                <a16:creationId xmlns:a16="http://schemas.microsoft.com/office/drawing/2014/main" id="{FC73A171-159A-6A26-476F-DC90D29A61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5138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4" descr=" ">
            <a:hlinkClick r:id="rId6"/>
            <a:extLst>
              <a:ext uri="{FF2B5EF4-FFF2-40B4-BE49-F238E27FC236}">
                <a16:creationId xmlns:a16="http://schemas.microsoft.com/office/drawing/2014/main" id="{2A685279-A2C3-0BCB-3EEF-45C50020B5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6417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 descr="Diagram, timeline&#10;&#10;Description automatically generated">
            <a:extLst>
              <a:ext uri="{FF2B5EF4-FFF2-40B4-BE49-F238E27FC236}">
                <a16:creationId xmlns:a16="http://schemas.microsoft.com/office/drawing/2014/main" id="{7C0809EC-2AE2-FFEA-1376-59C94EA40E9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67" y="2186056"/>
            <a:ext cx="10996863" cy="395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697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3FB7D22-AC51-548A-29BE-E12F64F43A65}"/>
              </a:ext>
            </a:extLst>
          </p:cNvPr>
          <p:cNvSpPr txBox="1"/>
          <p:nvPr/>
        </p:nvSpPr>
        <p:spPr>
          <a:xfrm>
            <a:off x="232610" y="7858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sng" dirty="0">
                <a:solidFill>
                  <a:srgbClr val="000000"/>
                </a:solidFill>
                <a:effectLst/>
                <a:latin typeface="STIXGeneral-Bold"/>
              </a:rPr>
              <a:t>Title: </a:t>
            </a:r>
            <a:r>
              <a:rPr lang="en-US" b="1" i="0" dirty="0">
                <a:solidFill>
                  <a:srgbClr val="000000"/>
                </a:solidFill>
                <a:effectLst/>
                <a:latin typeface="STIXGeneral-Bold"/>
              </a:rPr>
              <a:t>Video Capsule Endoscopy and Ingestible Electronics: Emerging Trends in Sensors, Circuits, Materials, Telemetry, Optics, and Rapid Reading Software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39557-C242-6B50-79C0-16842FC7AE77}"/>
              </a:ext>
            </a:extLst>
          </p:cNvPr>
          <p:cNvSpPr txBox="1"/>
          <p:nvPr/>
        </p:nvSpPr>
        <p:spPr>
          <a:xfrm>
            <a:off x="7395410" y="6325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37588A"/>
                </a:solidFill>
                <a:effectLst/>
                <a:latin typeface="Roboto" panose="02000000000000000000" pitchFamily="2" charset="0"/>
                <a:hlinkClick r:id="rId2"/>
              </a:rPr>
              <a:t>https://doi.org/10.34133/2021/9854040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348D4A-2FD8-38E4-1509-5C97F20650EB}"/>
              </a:ext>
            </a:extLst>
          </p:cNvPr>
          <p:cNvSpPr txBox="1"/>
          <p:nvPr/>
        </p:nvSpPr>
        <p:spPr>
          <a:xfrm>
            <a:off x="7587915" y="78582"/>
            <a:ext cx="41388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  <a:hlinkClick r:id="rId3"/>
              </a:rPr>
              <a:t>Advanced Devices &amp; Instrumentation</a:t>
            </a:r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fr-FR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Volume 2021 |Article ID 9854040 </a:t>
            </a:r>
            <a:endParaRPr lang="en-US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136CB983-2284-30BE-40A9-F19665C643D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93030" y="1012474"/>
            <a:ext cx="693821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Dylan Miley, Leonardo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Bertoncello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 Machado, Calvin Condo, Albert E. Jergens, Kyoung-Jin Yoon, and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Santosh Pandey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AutoShape 2" descr=" ">
            <a:hlinkClick r:id="rId4"/>
            <a:extLst>
              <a:ext uri="{FF2B5EF4-FFF2-40B4-BE49-F238E27FC236}">
                <a16:creationId xmlns:a16="http://schemas.microsoft.com/office/drawing/2014/main" id="{2E42D72B-1DFC-74FA-4EDF-54CF367755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7022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3" descr=" ">
            <a:hlinkClick r:id="rId5"/>
            <a:extLst>
              <a:ext uri="{FF2B5EF4-FFF2-40B4-BE49-F238E27FC236}">
                <a16:creationId xmlns:a16="http://schemas.microsoft.com/office/drawing/2014/main" id="{FC73A171-159A-6A26-476F-DC90D29A61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5138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4" descr=" ">
            <a:hlinkClick r:id="rId6"/>
            <a:extLst>
              <a:ext uri="{FF2B5EF4-FFF2-40B4-BE49-F238E27FC236}">
                <a16:creationId xmlns:a16="http://schemas.microsoft.com/office/drawing/2014/main" id="{2A685279-A2C3-0BCB-3EEF-45C50020B5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6417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 descr="A screen shot of a cell phone&#10;&#10;Description automatically generated with low confidence">
            <a:extLst>
              <a:ext uri="{FF2B5EF4-FFF2-40B4-BE49-F238E27FC236}">
                <a16:creationId xmlns:a16="http://schemas.microsoft.com/office/drawing/2014/main" id="{BD1D6CD6-B470-68E9-8A27-E435FC5410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332" y="1403510"/>
            <a:ext cx="4756485" cy="520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099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3FB7D22-AC51-548A-29BE-E12F64F43A65}"/>
              </a:ext>
            </a:extLst>
          </p:cNvPr>
          <p:cNvSpPr txBox="1"/>
          <p:nvPr/>
        </p:nvSpPr>
        <p:spPr>
          <a:xfrm>
            <a:off x="232610" y="7858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sng" dirty="0">
                <a:solidFill>
                  <a:srgbClr val="000000"/>
                </a:solidFill>
                <a:effectLst/>
                <a:latin typeface="STIXGeneral-Bold"/>
              </a:rPr>
              <a:t>Title: </a:t>
            </a:r>
            <a:r>
              <a:rPr lang="en-US" b="1" i="0" dirty="0">
                <a:solidFill>
                  <a:srgbClr val="000000"/>
                </a:solidFill>
                <a:effectLst/>
                <a:latin typeface="STIXGeneral-Bold"/>
              </a:rPr>
              <a:t>Video Capsule Endoscopy and Ingestible Electronics: Emerging Trends in Sensors, Circuits, Materials, Telemetry, Optics, and Rapid Reading Software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39557-C242-6B50-79C0-16842FC7AE77}"/>
              </a:ext>
            </a:extLst>
          </p:cNvPr>
          <p:cNvSpPr txBox="1"/>
          <p:nvPr/>
        </p:nvSpPr>
        <p:spPr>
          <a:xfrm>
            <a:off x="7395410" y="6325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37588A"/>
                </a:solidFill>
                <a:effectLst/>
                <a:latin typeface="Roboto" panose="02000000000000000000" pitchFamily="2" charset="0"/>
                <a:hlinkClick r:id="rId2"/>
              </a:rPr>
              <a:t>https://doi.org/10.34133/2021/9854040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348D4A-2FD8-38E4-1509-5C97F20650EB}"/>
              </a:ext>
            </a:extLst>
          </p:cNvPr>
          <p:cNvSpPr txBox="1"/>
          <p:nvPr/>
        </p:nvSpPr>
        <p:spPr>
          <a:xfrm>
            <a:off x="7587915" y="78582"/>
            <a:ext cx="41388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  <a:hlinkClick r:id="rId3"/>
              </a:rPr>
              <a:t>Advanced Devices &amp; Instrumentation</a:t>
            </a:r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fr-FR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Volume 2021 |Article ID 9854040 </a:t>
            </a:r>
            <a:endParaRPr lang="en-US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136CB983-2284-30BE-40A9-F19665C643D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93030" y="1012474"/>
            <a:ext cx="693821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Dylan Miley, Leonardo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Bertoncello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 Machado, Calvin Condo, Albert E. Jergens, Kyoung-Jin Yoon, and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Santosh Pandey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AutoShape 2" descr=" ">
            <a:hlinkClick r:id="rId4"/>
            <a:extLst>
              <a:ext uri="{FF2B5EF4-FFF2-40B4-BE49-F238E27FC236}">
                <a16:creationId xmlns:a16="http://schemas.microsoft.com/office/drawing/2014/main" id="{2E42D72B-1DFC-74FA-4EDF-54CF367755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7022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3" descr=" ">
            <a:hlinkClick r:id="rId5"/>
            <a:extLst>
              <a:ext uri="{FF2B5EF4-FFF2-40B4-BE49-F238E27FC236}">
                <a16:creationId xmlns:a16="http://schemas.microsoft.com/office/drawing/2014/main" id="{FC73A171-159A-6A26-476F-DC90D29A61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5138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4" descr=" ">
            <a:hlinkClick r:id="rId6"/>
            <a:extLst>
              <a:ext uri="{FF2B5EF4-FFF2-40B4-BE49-F238E27FC236}">
                <a16:creationId xmlns:a16="http://schemas.microsoft.com/office/drawing/2014/main" id="{2A685279-A2C3-0BCB-3EEF-45C50020B5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6417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C6DB548-22D9-BA79-A89D-B9BDCB55B1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535" y="1456923"/>
            <a:ext cx="7214937" cy="532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014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3FB7D22-AC51-548A-29BE-E12F64F43A65}"/>
              </a:ext>
            </a:extLst>
          </p:cNvPr>
          <p:cNvSpPr txBox="1"/>
          <p:nvPr/>
        </p:nvSpPr>
        <p:spPr>
          <a:xfrm>
            <a:off x="232610" y="7858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sng" dirty="0">
                <a:solidFill>
                  <a:srgbClr val="000000"/>
                </a:solidFill>
                <a:effectLst/>
                <a:latin typeface="STIXGeneral-Bold"/>
              </a:rPr>
              <a:t>Title: </a:t>
            </a:r>
            <a:r>
              <a:rPr lang="en-US" b="1" i="0" dirty="0">
                <a:solidFill>
                  <a:srgbClr val="000000"/>
                </a:solidFill>
                <a:effectLst/>
                <a:latin typeface="STIXGeneral-Bold"/>
              </a:rPr>
              <a:t>Video Capsule Endoscopy and Ingestible Electronics: Emerging Trends in Sensors, Circuits, Materials, Telemetry, Optics, and Rapid Reading Software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39557-C242-6B50-79C0-16842FC7AE77}"/>
              </a:ext>
            </a:extLst>
          </p:cNvPr>
          <p:cNvSpPr txBox="1"/>
          <p:nvPr/>
        </p:nvSpPr>
        <p:spPr>
          <a:xfrm>
            <a:off x="7395410" y="6325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37588A"/>
                </a:solidFill>
                <a:effectLst/>
                <a:latin typeface="Roboto" panose="02000000000000000000" pitchFamily="2" charset="0"/>
                <a:hlinkClick r:id="rId2"/>
              </a:rPr>
              <a:t>https://doi.org/10.34133/2021/9854040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348D4A-2FD8-38E4-1509-5C97F20650EB}"/>
              </a:ext>
            </a:extLst>
          </p:cNvPr>
          <p:cNvSpPr txBox="1"/>
          <p:nvPr/>
        </p:nvSpPr>
        <p:spPr>
          <a:xfrm>
            <a:off x="7587915" y="78582"/>
            <a:ext cx="41388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  <a:hlinkClick r:id="rId3"/>
              </a:rPr>
              <a:t>Advanced Devices &amp; Instrumentation</a:t>
            </a:r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fr-FR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Volume 2021 |Article ID 9854040 </a:t>
            </a:r>
            <a:endParaRPr lang="en-US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136CB983-2284-30BE-40A9-F19665C643D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93030" y="1012474"/>
            <a:ext cx="693821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Dylan Miley, Leonardo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Bertoncello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 Machado, Calvin Condo, Albert E. Jergens, Kyoung-Jin Yoon, and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Santosh Pandey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AutoShape 2" descr=" ">
            <a:hlinkClick r:id="rId4"/>
            <a:extLst>
              <a:ext uri="{FF2B5EF4-FFF2-40B4-BE49-F238E27FC236}">
                <a16:creationId xmlns:a16="http://schemas.microsoft.com/office/drawing/2014/main" id="{2E42D72B-1DFC-74FA-4EDF-54CF367755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7022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3" descr=" ">
            <a:hlinkClick r:id="rId5"/>
            <a:extLst>
              <a:ext uri="{FF2B5EF4-FFF2-40B4-BE49-F238E27FC236}">
                <a16:creationId xmlns:a16="http://schemas.microsoft.com/office/drawing/2014/main" id="{FC73A171-159A-6A26-476F-DC90D29A61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5138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4" descr=" ">
            <a:hlinkClick r:id="rId6"/>
            <a:extLst>
              <a:ext uri="{FF2B5EF4-FFF2-40B4-BE49-F238E27FC236}">
                <a16:creationId xmlns:a16="http://schemas.microsoft.com/office/drawing/2014/main" id="{2A685279-A2C3-0BCB-3EEF-45C50020B5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6417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 descr="A collage of different objects&#10;&#10;Description automatically generated with low confidence">
            <a:extLst>
              <a:ext uri="{FF2B5EF4-FFF2-40B4-BE49-F238E27FC236}">
                <a16:creationId xmlns:a16="http://schemas.microsoft.com/office/drawing/2014/main" id="{F0A91E46-592E-344E-5CFB-9C2E30C9E0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225" y="1524178"/>
            <a:ext cx="6024300" cy="5255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749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3FB7D22-AC51-548A-29BE-E12F64F43A65}"/>
              </a:ext>
            </a:extLst>
          </p:cNvPr>
          <p:cNvSpPr txBox="1"/>
          <p:nvPr/>
        </p:nvSpPr>
        <p:spPr>
          <a:xfrm>
            <a:off x="232610" y="7858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sng" dirty="0">
                <a:solidFill>
                  <a:srgbClr val="000000"/>
                </a:solidFill>
                <a:effectLst/>
                <a:latin typeface="STIXGeneral-Bold"/>
              </a:rPr>
              <a:t>Title: </a:t>
            </a:r>
            <a:r>
              <a:rPr lang="en-US" b="1" i="0" dirty="0">
                <a:solidFill>
                  <a:srgbClr val="000000"/>
                </a:solidFill>
                <a:effectLst/>
                <a:latin typeface="STIXGeneral-Bold"/>
              </a:rPr>
              <a:t>Video Capsule Endoscopy and Ingestible Electronics: Emerging Trends in Sensors, Circuits, Materials, Telemetry, Optics, and Rapid Reading Software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339557-C242-6B50-79C0-16842FC7AE77}"/>
              </a:ext>
            </a:extLst>
          </p:cNvPr>
          <p:cNvSpPr txBox="1"/>
          <p:nvPr/>
        </p:nvSpPr>
        <p:spPr>
          <a:xfrm>
            <a:off x="7395410" y="6325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37588A"/>
                </a:solidFill>
                <a:effectLst/>
                <a:latin typeface="Roboto" panose="02000000000000000000" pitchFamily="2" charset="0"/>
                <a:hlinkClick r:id="rId2"/>
              </a:rPr>
              <a:t>https://doi.org/10.34133/2021/9854040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348D4A-2FD8-38E4-1509-5C97F20650EB}"/>
              </a:ext>
            </a:extLst>
          </p:cNvPr>
          <p:cNvSpPr txBox="1"/>
          <p:nvPr/>
        </p:nvSpPr>
        <p:spPr>
          <a:xfrm>
            <a:off x="7587915" y="78582"/>
            <a:ext cx="41388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  <a:hlinkClick r:id="rId3"/>
              </a:rPr>
              <a:t>Advanced Devices &amp; Instrumentation</a:t>
            </a:r>
            <a:r>
              <a:rPr lang="en-US" b="0" i="0" u="sng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fr-FR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Volume 2021 |Article ID 9854040 </a:t>
            </a:r>
            <a:endParaRPr lang="en-US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136CB983-2284-30BE-40A9-F19665C643D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93030" y="1012474"/>
            <a:ext cx="693821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Dylan Miley, Leonardo </a:t>
            </a:r>
            <a:r>
              <a:rPr kumimoji="0" lang="en-US" altLang="en-US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Bertoncello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 Condensed" panose="02000000000000000000" pitchFamily="2" charset="0"/>
              </a:rPr>
              <a:t> Machado, Calvin Condo, Albert E. Jergens, Kyoung-Jin Yoon, and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Santosh Pandey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AutoShape 2" descr=" ">
            <a:hlinkClick r:id="rId4"/>
            <a:extLst>
              <a:ext uri="{FF2B5EF4-FFF2-40B4-BE49-F238E27FC236}">
                <a16:creationId xmlns:a16="http://schemas.microsoft.com/office/drawing/2014/main" id="{2E42D72B-1DFC-74FA-4EDF-54CF367755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07022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3" descr=" ">
            <a:hlinkClick r:id="rId5"/>
            <a:extLst>
              <a:ext uri="{FF2B5EF4-FFF2-40B4-BE49-F238E27FC236}">
                <a16:creationId xmlns:a16="http://schemas.microsoft.com/office/drawing/2014/main" id="{FC73A171-159A-6A26-476F-DC90D29A61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75138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4" descr=" ">
            <a:hlinkClick r:id="rId6"/>
            <a:extLst>
              <a:ext uri="{FF2B5EF4-FFF2-40B4-BE49-F238E27FC236}">
                <a16:creationId xmlns:a16="http://schemas.microsoft.com/office/drawing/2014/main" id="{2A685279-A2C3-0BCB-3EEF-45C50020B50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64175" y="-9207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7C444F1D-CB12-83FE-1F0C-190D0552BA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944" y="1555910"/>
            <a:ext cx="4525262" cy="511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152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390</Words>
  <Application>Microsoft Office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Roboto</vt:lpstr>
      <vt:lpstr>Roboto Condensed</vt:lpstr>
      <vt:lpstr>STIXGeneral-Bold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Pandey, Santosh [E CPE]</dc:creator>
  <cp:lastModifiedBy>Pandey, Santosh [E CPE]</cp:lastModifiedBy>
  <cp:revision>1</cp:revision>
  <dcterms:created xsi:type="dcterms:W3CDTF">2022-07-01T20:35:06Z</dcterms:created>
  <dcterms:modified xsi:type="dcterms:W3CDTF">2022-07-01T20:43:42Z</dcterms:modified>
</cp:coreProperties>
</file>

<file path=docProps/thumbnail.jpeg>
</file>